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 id="2147483756" r:id="rId2"/>
  </p:sldMasterIdLst>
  <p:sldIdLst>
    <p:sldId id="256" r:id="rId3"/>
    <p:sldId id="257" r:id="rId4"/>
    <p:sldId id="258" r:id="rId5"/>
    <p:sldId id="259" r:id="rId6"/>
    <p:sldId id="260" r:id="rId7"/>
    <p:sldId id="266" r:id="rId8"/>
    <p:sldId id="265" r:id="rId9"/>
    <p:sldId id="261" r:id="rId10"/>
    <p:sldId id="262" r:id="rId11"/>
    <p:sldId id="263" r:id="rId12"/>
    <p:sldId id="267"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8BBDB-E132-43E7-A356-7D3B1ED06B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1AD8936-2C70-43E9-BECA-5534F8571E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D270C0B-5667-4AB6-97FD-01D3C2FAB828}"/>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74973807-E429-4CCF-BBB2-326F724EE9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1A4D18-B918-49BA-97EC-15FD5FBEC60D}"/>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76376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2BF9F-715D-4D85-9D4D-B5193A83D9E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AE63C6-23CB-4724-9610-541E3BFE7C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3CE32B-94F4-4537-A5C3-3D068BC5442F}"/>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F15C7FA9-9619-4C31-A9BF-5E95E67915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8DFF81-F5DF-425C-A2AA-8444D79323BB}"/>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027863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E4F7BC-2C16-4559-AAEF-7D7BF8CB06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2576A10-BA98-4ADA-BE91-7BCBE1C442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69D48F-BE18-4726-B78E-A2169BE1FCF8}"/>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78178DA9-C581-446C-8378-35E847063F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955FEB-42C1-4DDF-A20C-5220E362AAD9}"/>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5482613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42906744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80363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8709358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37980851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92124D-455D-4B3C-ACA0-49FB52659424}" type="datetimeFigureOut">
              <a:rPr lang="en-IN" smtClean="0"/>
              <a:t>22-11-2019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1974065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92124D-455D-4B3C-ACA0-49FB52659424}" type="datetimeFigureOut">
              <a:rPr lang="en-IN" smtClean="0"/>
              <a:t>22-11-2019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3544504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92124D-455D-4B3C-ACA0-49FB52659424}" type="datetimeFigureOut">
              <a:rPr lang="en-IN" smtClean="0"/>
              <a:t>22-11-2019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33526850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554317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72BE-2B1B-49D7-80C9-5320DBEBA71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94B143E-A7AD-4C15-BB51-9A277C2EE1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8B5CC6-9C56-4DA5-8330-5D241FFF9146}"/>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0474625B-BDB5-43CB-9C9F-8DD7D5EE0B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9F8DB6-C3B6-4EAD-8760-F5333781B2D7}"/>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8899561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592124D-455D-4B3C-ACA0-49FB52659424}" type="datetimeFigureOut">
              <a:rPr lang="en-IN" smtClean="0"/>
              <a:t>22-11-2019</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4255714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4691968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680473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3620458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8051039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2419490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41398982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9788148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115698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DBA0D-252E-4C48-91D1-AEA2A6DF9C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A20FB84-9BAB-456A-8A1E-3936F2EA25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FDC52E-4661-4A28-9AF5-6DF63C15B8D9}"/>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0C604EC7-0A65-490B-A1D6-DDFD9D9905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7155C1-469B-4890-9804-6F74E7D09958}"/>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046723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97E8F-B96C-453B-8A17-CC2E9F5CEC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58C90E5-0E4C-44B8-9F91-AC6D87A295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1B2D360-E38D-4E1D-95F9-E7E36A0989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1FBFEC1-6B2C-4DAB-B919-85536F97EE87}"/>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a:extLst>
              <a:ext uri="{FF2B5EF4-FFF2-40B4-BE49-F238E27FC236}">
                <a16:creationId xmlns:a16="http://schemas.microsoft.com/office/drawing/2014/main" id="{D14AE647-5677-4487-9462-C21CFD34D87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42AA7C-ED28-44D6-BE6B-62ECED683BE8}"/>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355061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338D7-2D22-4BEA-A9E5-DC3FA0AD7CB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A6E6285-E129-431E-AC38-E31F198048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DCA528-5B09-4AFC-B1A1-F82A25369C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7FF9E3B-5A57-4217-B94C-572352FFEC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C997E8-2FA0-402B-A5C1-57B930DCCE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738871E-2BE1-498E-B9EC-F360EA891EF1}"/>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8" name="Footer Placeholder 7">
            <a:extLst>
              <a:ext uri="{FF2B5EF4-FFF2-40B4-BE49-F238E27FC236}">
                <a16:creationId xmlns:a16="http://schemas.microsoft.com/office/drawing/2014/main" id="{9CAEE97F-331C-45F6-987C-2D7A670D3CC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453B92A-C556-4D44-84E6-31DD794BCDA4}"/>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413028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45C93-65F5-4BBE-831E-E292F9CF4DB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4F89451-E7F1-4FEC-93B4-A3D619B837AE}"/>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4" name="Footer Placeholder 3">
            <a:extLst>
              <a:ext uri="{FF2B5EF4-FFF2-40B4-BE49-F238E27FC236}">
                <a16:creationId xmlns:a16="http://schemas.microsoft.com/office/drawing/2014/main" id="{F0062735-6779-4868-A7F6-81DD432DC06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61C8FC9-46E0-43FD-8198-3CE03F437CBD}"/>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391057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1A7C3D-6C89-4C59-B91D-035E5C01807B}"/>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3" name="Footer Placeholder 2">
            <a:extLst>
              <a:ext uri="{FF2B5EF4-FFF2-40B4-BE49-F238E27FC236}">
                <a16:creationId xmlns:a16="http://schemas.microsoft.com/office/drawing/2014/main" id="{81FAABA8-29D8-4ADE-9DD8-A62077380AF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509B425-AB96-4A87-8F24-0FD542065448}"/>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234648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232E4-9A12-459C-A458-F2D049FC9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48C5C8A-76AD-4A13-82A6-3DC2B1B474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B861EF8-478C-4E98-AC8E-EA1D52A895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634667-DD51-417E-8888-C1CA8A9B7FF6}"/>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a:extLst>
              <a:ext uri="{FF2B5EF4-FFF2-40B4-BE49-F238E27FC236}">
                <a16:creationId xmlns:a16="http://schemas.microsoft.com/office/drawing/2014/main" id="{763C18F4-C7EF-445E-B3D9-80549BA0E1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8D3E24-6981-4F11-852E-5737D70A08F6}"/>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854757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B5F66-8222-4EBA-B913-E164BBED70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18C8E7C-0FC4-4A0C-8AFA-7CE9D53895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EB488B-7A68-442D-9DB3-A75B5CEB52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F09B6E-09DD-4FB2-AAAE-02B819555ACA}"/>
              </a:ext>
            </a:extLst>
          </p:cNvPr>
          <p:cNvSpPr>
            <a:spLocks noGrp="1"/>
          </p:cNvSpPr>
          <p:nvPr>
            <p:ph type="dt" sz="half" idx="10"/>
          </p:nvPr>
        </p:nvSpPr>
        <p:spPr/>
        <p:txBody>
          <a:bodyPr/>
          <a:lstStyle/>
          <a:p>
            <a:fld id="{0592124D-455D-4B3C-ACA0-49FB52659424}" type="datetimeFigureOut">
              <a:rPr lang="en-IN" smtClean="0"/>
              <a:t>22-11-2019</a:t>
            </a:fld>
            <a:endParaRPr lang="en-IN"/>
          </a:p>
        </p:txBody>
      </p:sp>
      <p:sp>
        <p:nvSpPr>
          <p:cNvPr id="6" name="Footer Placeholder 5">
            <a:extLst>
              <a:ext uri="{FF2B5EF4-FFF2-40B4-BE49-F238E27FC236}">
                <a16:creationId xmlns:a16="http://schemas.microsoft.com/office/drawing/2014/main" id="{5864DC3A-0EC2-4AD6-BCDE-4DE6E817CD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29C0CE-844D-4457-BAAB-B9E190DF4285}"/>
              </a:ext>
            </a:extLst>
          </p:cNvPr>
          <p:cNvSpPr>
            <a:spLocks noGrp="1"/>
          </p:cNvSpPr>
          <p:nvPr>
            <p:ph type="sldNum" sz="quarter" idx="12"/>
          </p:nvPr>
        </p:nvSpPr>
        <p:spPr/>
        <p:txBody>
          <a:bodyPr/>
          <a:lstStyle/>
          <a:p>
            <a:fld id="{BBAFC644-4274-408F-ADF2-CAD88FBB4253}" type="slidenum">
              <a:rPr lang="en-IN" smtClean="0"/>
              <a:t>‹#›</a:t>
            </a:fld>
            <a:endParaRPr lang="en-IN"/>
          </a:p>
        </p:txBody>
      </p:sp>
    </p:spTree>
    <p:extLst>
      <p:ext uri="{BB962C8B-B14F-4D97-AF65-F5344CB8AC3E}">
        <p14:creationId xmlns:p14="http://schemas.microsoft.com/office/powerpoint/2010/main" val="1872126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E88487-1F28-488E-B6B4-8A1BA89F5D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BD79308-65BB-423C-8BCA-2C2B62AE87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A4A71D2-BE2D-4C07-B2FA-F17DE2C7AB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92124D-455D-4B3C-ACA0-49FB52659424}" type="datetimeFigureOut">
              <a:rPr lang="en-IN" smtClean="0"/>
              <a:t>22-11-2019</a:t>
            </a:fld>
            <a:endParaRPr lang="en-IN"/>
          </a:p>
        </p:txBody>
      </p:sp>
      <p:sp>
        <p:nvSpPr>
          <p:cNvPr id="5" name="Footer Placeholder 4">
            <a:extLst>
              <a:ext uri="{FF2B5EF4-FFF2-40B4-BE49-F238E27FC236}">
                <a16:creationId xmlns:a16="http://schemas.microsoft.com/office/drawing/2014/main" id="{A4749D0D-2A8D-44E0-A6B6-E98438080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87D877E-E002-4CC1-9AE4-4D3438A49E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AFC644-4274-408F-ADF2-CAD88FBB4253}" type="slidenum">
              <a:rPr lang="en-IN" smtClean="0"/>
              <a:t>‹#›</a:t>
            </a:fld>
            <a:endParaRPr lang="en-IN"/>
          </a:p>
        </p:txBody>
      </p:sp>
    </p:spTree>
    <p:extLst>
      <p:ext uri="{BB962C8B-B14F-4D97-AF65-F5344CB8AC3E}">
        <p14:creationId xmlns:p14="http://schemas.microsoft.com/office/powerpoint/2010/main" val="95669798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592124D-455D-4B3C-ACA0-49FB52659424}" type="datetimeFigureOut">
              <a:rPr lang="en-IN" smtClean="0"/>
              <a:t>22-11-2019</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BAFC644-4274-408F-ADF2-CAD88FBB4253}" type="slidenum">
              <a:rPr lang="en-IN" smtClean="0"/>
              <a:t>‹#›</a:t>
            </a:fld>
            <a:endParaRPr lang="en-IN"/>
          </a:p>
        </p:txBody>
      </p:sp>
    </p:spTree>
    <p:extLst>
      <p:ext uri="{BB962C8B-B14F-4D97-AF65-F5344CB8AC3E}">
        <p14:creationId xmlns:p14="http://schemas.microsoft.com/office/powerpoint/2010/main" val="3568413579"/>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AB7E-1152-4357-8A6E-CBA61609E9A4}"/>
              </a:ext>
            </a:extLst>
          </p:cNvPr>
          <p:cNvSpPr>
            <a:spLocks noGrp="1"/>
          </p:cNvSpPr>
          <p:nvPr>
            <p:ph type="ctrTitle"/>
          </p:nvPr>
        </p:nvSpPr>
        <p:spPr>
          <a:xfrm>
            <a:off x="1524000" y="-71437"/>
            <a:ext cx="9144000" cy="2387600"/>
          </a:xfrm>
        </p:spPr>
        <p:txBody>
          <a:bodyPr/>
          <a:lstStyle/>
          <a:p>
            <a:r>
              <a:rPr lang="en-IN" dirty="0"/>
              <a:t>Digital Image Processing</a:t>
            </a:r>
          </a:p>
        </p:txBody>
      </p:sp>
      <p:sp>
        <p:nvSpPr>
          <p:cNvPr id="3" name="Subtitle 2">
            <a:extLst>
              <a:ext uri="{FF2B5EF4-FFF2-40B4-BE49-F238E27FC236}">
                <a16:creationId xmlns:a16="http://schemas.microsoft.com/office/drawing/2014/main" id="{B2AAF79F-049A-4872-B109-0BA2AD5524A5}"/>
              </a:ext>
            </a:extLst>
          </p:cNvPr>
          <p:cNvSpPr>
            <a:spLocks noGrp="1"/>
          </p:cNvSpPr>
          <p:nvPr>
            <p:ph type="subTitle" idx="1"/>
          </p:nvPr>
        </p:nvSpPr>
        <p:spPr>
          <a:xfrm>
            <a:off x="1524000" y="2412429"/>
            <a:ext cx="9144000" cy="3704286"/>
          </a:xfrm>
        </p:spPr>
        <p:txBody>
          <a:bodyPr>
            <a:normAutofit fontScale="92500" lnSpcReduction="20000"/>
          </a:bodyPr>
          <a:lstStyle/>
          <a:p>
            <a:endParaRPr lang="en-IN" sz="4400" dirty="0"/>
          </a:p>
          <a:p>
            <a:r>
              <a:rPr lang="en-IN" sz="5800" dirty="0"/>
              <a:t>Image Steganography</a:t>
            </a:r>
          </a:p>
          <a:p>
            <a:pPr algn="r"/>
            <a:endParaRPr lang="en-IN" sz="3200" dirty="0"/>
          </a:p>
          <a:p>
            <a:pPr algn="r"/>
            <a:endParaRPr lang="en-IN" sz="3200" dirty="0"/>
          </a:p>
          <a:p>
            <a:pPr algn="r"/>
            <a:r>
              <a:rPr lang="en-IN" sz="2800" dirty="0"/>
              <a:t>Sahil F PES1201701653</a:t>
            </a:r>
          </a:p>
          <a:p>
            <a:pPr algn="r"/>
            <a:r>
              <a:rPr lang="en-IN" sz="2800" dirty="0" err="1"/>
              <a:t>Bhuvan</a:t>
            </a:r>
            <a:r>
              <a:rPr lang="en-IN" sz="2800" dirty="0"/>
              <a:t> M R PES1201701823 </a:t>
            </a:r>
            <a:endParaRPr lang="en-IN" dirty="0"/>
          </a:p>
        </p:txBody>
      </p:sp>
    </p:spTree>
    <p:extLst>
      <p:ext uri="{BB962C8B-B14F-4D97-AF65-F5344CB8AC3E}">
        <p14:creationId xmlns:p14="http://schemas.microsoft.com/office/powerpoint/2010/main" val="397459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4197FE9E-A4F8-4D3A-B017-9F873709E9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675" y="254903"/>
            <a:ext cx="7141722" cy="3174098"/>
          </a:xfrm>
        </p:spPr>
      </p:pic>
      <p:pic>
        <p:nvPicPr>
          <p:cNvPr id="6" name="Picture 5">
            <a:extLst>
              <a:ext uri="{FF2B5EF4-FFF2-40B4-BE49-F238E27FC236}">
                <a16:creationId xmlns:a16="http://schemas.microsoft.com/office/drawing/2014/main" id="{4DB5BE3A-A91E-4D38-89B1-84A1C6A328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4754" y="3662825"/>
            <a:ext cx="5202019" cy="2940272"/>
          </a:xfrm>
          <a:prstGeom prst="rect">
            <a:avLst/>
          </a:prstGeom>
        </p:spPr>
      </p:pic>
    </p:spTree>
    <p:extLst>
      <p:ext uri="{BB962C8B-B14F-4D97-AF65-F5344CB8AC3E}">
        <p14:creationId xmlns:p14="http://schemas.microsoft.com/office/powerpoint/2010/main" val="115269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033D2-68B1-4495-9C01-0A9DA40E3E92}"/>
              </a:ext>
            </a:extLst>
          </p:cNvPr>
          <p:cNvSpPr>
            <a:spLocks noGrp="1"/>
          </p:cNvSpPr>
          <p:nvPr>
            <p:ph type="title"/>
          </p:nvPr>
        </p:nvSpPr>
        <p:spPr/>
        <p:txBody>
          <a:bodyPr/>
          <a:lstStyle/>
          <a:p>
            <a:pPr algn="ctr"/>
            <a:r>
              <a:rPr lang="en-IN" b="1" dirty="0"/>
              <a:t>Applications</a:t>
            </a:r>
          </a:p>
        </p:txBody>
      </p:sp>
      <p:sp>
        <p:nvSpPr>
          <p:cNvPr id="3" name="Content Placeholder 2">
            <a:extLst>
              <a:ext uri="{FF2B5EF4-FFF2-40B4-BE49-F238E27FC236}">
                <a16:creationId xmlns:a16="http://schemas.microsoft.com/office/drawing/2014/main" id="{55F4B902-2BE8-47EF-8F38-41DB3D35A67E}"/>
              </a:ext>
            </a:extLst>
          </p:cNvPr>
          <p:cNvSpPr>
            <a:spLocks noGrp="1"/>
          </p:cNvSpPr>
          <p:nvPr>
            <p:ph idx="1"/>
          </p:nvPr>
        </p:nvSpPr>
        <p:spPr/>
        <p:txBody>
          <a:bodyPr/>
          <a:lstStyle/>
          <a:p>
            <a:r>
              <a:rPr lang="en-IN" dirty="0"/>
              <a:t>Secure Communication</a:t>
            </a:r>
          </a:p>
          <a:p>
            <a:r>
              <a:rPr lang="en-US" dirty="0"/>
              <a:t>Transport sensitive data from one point to another such that the transfer of the data is unknown.</a:t>
            </a:r>
            <a:endParaRPr lang="en-IN" dirty="0"/>
          </a:p>
        </p:txBody>
      </p:sp>
    </p:spTree>
    <p:extLst>
      <p:ext uri="{BB962C8B-B14F-4D97-AF65-F5344CB8AC3E}">
        <p14:creationId xmlns:p14="http://schemas.microsoft.com/office/powerpoint/2010/main" val="239994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43CC2-1EDE-4880-82C9-FC1998FA72CF}"/>
              </a:ext>
            </a:extLst>
          </p:cNvPr>
          <p:cNvSpPr>
            <a:spLocks noGrp="1"/>
          </p:cNvSpPr>
          <p:nvPr>
            <p:ph type="title"/>
          </p:nvPr>
        </p:nvSpPr>
        <p:spPr>
          <a:xfrm>
            <a:off x="838200" y="2766218"/>
            <a:ext cx="10515600" cy="1325563"/>
          </a:xfrm>
        </p:spPr>
        <p:txBody>
          <a:bodyPr>
            <a:normAutofit/>
          </a:bodyPr>
          <a:lstStyle/>
          <a:p>
            <a:pPr algn="ctr"/>
            <a:r>
              <a:rPr lang="en-IN" sz="5400" b="1" dirty="0"/>
              <a:t>THANK YOU</a:t>
            </a:r>
          </a:p>
        </p:txBody>
      </p:sp>
    </p:spTree>
    <p:extLst>
      <p:ext uri="{BB962C8B-B14F-4D97-AF65-F5344CB8AC3E}">
        <p14:creationId xmlns:p14="http://schemas.microsoft.com/office/powerpoint/2010/main" val="2716946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14A79-014D-4599-AEEB-3BAE5CE33958}"/>
              </a:ext>
            </a:extLst>
          </p:cNvPr>
          <p:cNvSpPr>
            <a:spLocks noGrp="1"/>
          </p:cNvSpPr>
          <p:nvPr>
            <p:ph type="title"/>
          </p:nvPr>
        </p:nvSpPr>
        <p:spPr>
          <a:xfrm>
            <a:off x="838200" y="595944"/>
            <a:ext cx="10515600" cy="1325563"/>
          </a:xfrm>
        </p:spPr>
        <p:txBody>
          <a:bodyPr/>
          <a:lstStyle/>
          <a:p>
            <a:pPr algn="ctr"/>
            <a:r>
              <a:rPr lang="en-IN" b="1" dirty="0"/>
              <a:t>What is Steganography?</a:t>
            </a:r>
          </a:p>
        </p:txBody>
      </p:sp>
      <p:sp>
        <p:nvSpPr>
          <p:cNvPr id="3" name="Content Placeholder 2">
            <a:extLst>
              <a:ext uri="{FF2B5EF4-FFF2-40B4-BE49-F238E27FC236}">
                <a16:creationId xmlns:a16="http://schemas.microsoft.com/office/drawing/2014/main" id="{9AEA5D8C-3CCC-4B51-BE35-C636B4AE896D}"/>
              </a:ext>
            </a:extLst>
          </p:cNvPr>
          <p:cNvSpPr>
            <a:spLocks noGrp="1"/>
          </p:cNvSpPr>
          <p:nvPr>
            <p:ph idx="1"/>
          </p:nvPr>
        </p:nvSpPr>
        <p:spPr>
          <a:xfrm>
            <a:off x="838200" y="2313897"/>
            <a:ext cx="10515600" cy="4667250"/>
          </a:xfrm>
        </p:spPr>
        <p:txBody>
          <a:bodyPr>
            <a:normAutofit lnSpcReduction="10000"/>
          </a:bodyPr>
          <a:lstStyle/>
          <a:p>
            <a:r>
              <a:rPr lang="en-US" dirty="0"/>
              <a:t>Steganography refers to the science of “invisible” communication. Unlike cryptography, where the goal is to secure communications from an eavesdropper, steganographic techniques strive to hide the very presence of the message itself from an observer.</a:t>
            </a:r>
            <a:endParaRPr lang="en-US" b="0" dirty="0">
              <a:effectLst/>
            </a:endParaRPr>
          </a:p>
          <a:p>
            <a:r>
              <a:rPr lang="en-US" dirty="0"/>
              <a:t>Image Steganography combines Image processing and Cryptography techniques.</a:t>
            </a:r>
            <a:endParaRPr lang="en-US" b="0" dirty="0">
              <a:effectLst/>
            </a:endParaRPr>
          </a:p>
          <a:p>
            <a:r>
              <a:rPr lang="en-US" dirty="0"/>
              <a:t>Data can be present in any form. In this project data is restricted to be present in the form of a </a:t>
            </a:r>
            <a:r>
              <a:rPr lang="en-US" b="1" dirty="0"/>
              <a:t>TEXT DOCUMENT </a:t>
            </a:r>
            <a:r>
              <a:rPr lang="en-US" dirty="0"/>
              <a:t>and an </a:t>
            </a:r>
            <a:r>
              <a:rPr lang="en-US" b="1" dirty="0"/>
              <a:t>IMAGE.</a:t>
            </a:r>
            <a:endParaRPr lang="en-US" b="1" dirty="0">
              <a:effectLst/>
            </a:endParaRPr>
          </a:p>
          <a:p>
            <a:pPr marL="0" indent="0">
              <a:buNone/>
            </a:pPr>
            <a:br>
              <a:rPr lang="en-US" b="0" dirty="0">
                <a:effectLst/>
              </a:rPr>
            </a:br>
            <a:br>
              <a:rPr lang="en-US" b="0" dirty="0">
                <a:effectLst/>
              </a:rPr>
            </a:br>
            <a:endParaRPr lang="en-IN" dirty="0"/>
          </a:p>
        </p:txBody>
      </p:sp>
    </p:spTree>
    <p:extLst>
      <p:ext uri="{BB962C8B-B14F-4D97-AF65-F5344CB8AC3E}">
        <p14:creationId xmlns:p14="http://schemas.microsoft.com/office/powerpoint/2010/main" val="2414318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AD9F-7D5C-4F3D-B9F5-750AC7E6FAEB}"/>
              </a:ext>
            </a:extLst>
          </p:cNvPr>
          <p:cNvSpPr>
            <a:spLocks noGrp="1"/>
          </p:cNvSpPr>
          <p:nvPr>
            <p:ph type="title"/>
          </p:nvPr>
        </p:nvSpPr>
        <p:spPr>
          <a:xfrm>
            <a:off x="838200" y="365125"/>
            <a:ext cx="10515600" cy="1374898"/>
          </a:xfrm>
        </p:spPr>
        <p:txBody>
          <a:bodyPr>
            <a:normAutofit fontScale="90000"/>
          </a:bodyPr>
          <a:lstStyle/>
          <a:p>
            <a:br>
              <a:rPr lang="en-US" b="1" dirty="0"/>
            </a:br>
            <a:br>
              <a:rPr lang="en-US" b="1" dirty="0"/>
            </a:br>
            <a:r>
              <a:rPr lang="en-US" b="1" dirty="0"/>
              <a:t>Encryption of Text in an Image</a:t>
            </a:r>
            <a:br>
              <a:rPr lang="en-US" b="1" dirty="0"/>
            </a:br>
            <a:r>
              <a:rPr lang="en-US" b="1" dirty="0"/>
              <a:t>Implementation:</a:t>
            </a:r>
            <a:br>
              <a:rPr lang="en-US" b="1" dirty="0">
                <a:effectLst/>
              </a:rPr>
            </a:br>
            <a:br>
              <a:rPr lang="en-US" b="1" dirty="0"/>
            </a:br>
            <a:endParaRPr lang="en-IN" b="1" dirty="0"/>
          </a:p>
        </p:txBody>
      </p:sp>
      <p:sp>
        <p:nvSpPr>
          <p:cNvPr id="3" name="Content Placeholder 2">
            <a:extLst>
              <a:ext uri="{FF2B5EF4-FFF2-40B4-BE49-F238E27FC236}">
                <a16:creationId xmlns:a16="http://schemas.microsoft.com/office/drawing/2014/main" id="{74F6AC35-FD96-4313-975E-D1EFD02A8109}"/>
              </a:ext>
            </a:extLst>
          </p:cNvPr>
          <p:cNvSpPr>
            <a:spLocks noGrp="1"/>
          </p:cNvSpPr>
          <p:nvPr>
            <p:ph idx="1"/>
          </p:nvPr>
        </p:nvSpPr>
        <p:spPr/>
        <p:txBody>
          <a:bodyPr/>
          <a:lstStyle/>
          <a:p>
            <a:r>
              <a:rPr lang="en-IN" dirty="0"/>
              <a:t>Acquisition of the image and the text.</a:t>
            </a:r>
          </a:p>
          <a:p>
            <a:r>
              <a:rPr lang="en-IN" dirty="0"/>
              <a:t>Split the image into its RGB components.</a:t>
            </a:r>
          </a:p>
          <a:p>
            <a:r>
              <a:rPr lang="en-IN" dirty="0"/>
              <a:t>Convert the text to its binary form.</a:t>
            </a:r>
          </a:p>
          <a:p>
            <a:r>
              <a:rPr lang="en-IN" dirty="0"/>
              <a:t>Similarly convert the pixel values of the individual components to its binary value.</a:t>
            </a:r>
          </a:p>
          <a:p>
            <a:r>
              <a:rPr lang="en-IN" dirty="0"/>
              <a:t>Replace the bits in the image by those from the text.</a:t>
            </a:r>
          </a:p>
        </p:txBody>
      </p:sp>
    </p:spTree>
    <p:extLst>
      <p:ext uri="{BB962C8B-B14F-4D97-AF65-F5344CB8AC3E}">
        <p14:creationId xmlns:p14="http://schemas.microsoft.com/office/powerpoint/2010/main" val="1629504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B5689-684B-4FFB-838E-B40F4F77791B}"/>
              </a:ext>
            </a:extLst>
          </p:cNvPr>
          <p:cNvSpPr>
            <a:spLocks noGrp="1"/>
          </p:cNvSpPr>
          <p:nvPr>
            <p:ph type="title"/>
          </p:nvPr>
        </p:nvSpPr>
        <p:spPr/>
        <p:txBody>
          <a:bodyPr/>
          <a:lstStyle/>
          <a:p>
            <a:pPr algn="ctr"/>
            <a:r>
              <a:rPr lang="en-IN" b="1" dirty="0"/>
              <a:t>Original Image</a:t>
            </a:r>
          </a:p>
        </p:txBody>
      </p:sp>
      <p:pic>
        <p:nvPicPr>
          <p:cNvPr id="5" name="Content Placeholder 4">
            <a:extLst>
              <a:ext uri="{FF2B5EF4-FFF2-40B4-BE49-F238E27FC236}">
                <a16:creationId xmlns:a16="http://schemas.microsoft.com/office/drawing/2014/main" id="{90C20D06-3963-420C-A1F7-82B8C7771D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0745" y="1825625"/>
            <a:ext cx="9790510" cy="4351338"/>
          </a:xfrm>
        </p:spPr>
      </p:pic>
    </p:spTree>
    <p:extLst>
      <p:ext uri="{BB962C8B-B14F-4D97-AF65-F5344CB8AC3E}">
        <p14:creationId xmlns:p14="http://schemas.microsoft.com/office/powerpoint/2010/main" val="4052181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17E19-72AD-4E47-80D5-31540E6C718C}"/>
              </a:ext>
            </a:extLst>
          </p:cNvPr>
          <p:cNvSpPr>
            <a:spLocks noGrp="1"/>
          </p:cNvSpPr>
          <p:nvPr>
            <p:ph type="title"/>
          </p:nvPr>
        </p:nvSpPr>
        <p:spPr/>
        <p:txBody>
          <a:bodyPr/>
          <a:lstStyle/>
          <a:p>
            <a:pPr algn="ctr"/>
            <a:r>
              <a:rPr lang="en-IN" b="1" dirty="0"/>
              <a:t>Image after Encryption</a:t>
            </a:r>
          </a:p>
        </p:txBody>
      </p:sp>
      <p:pic>
        <p:nvPicPr>
          <p:cNvPr id="5" name="Content Placeholder 4">
            <a:extLst>
              <a:ext uri="{FF2B5EF4-FFF2-40B4-BE49-F238E27FC236}">
                <a16:creationId xmlns:a16="http://schemas.microsoft.com/office/drawing/2014/main" id="{430FB42C-66A2-44B4-90B8-C407241F15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0745" y="1825625"/>
            <a:ext cx="9790510" cy="4351338"/>
          </a:xfrm>
        </p:spPr>
      </p:pic>
    </p:spTree>
    <p:extLst>
      <p:ext uri="{BB962C8B-B14F-4D97-AF65-F5344CB8AC3E}">
        <p14:creationId xmlns:p14="http://schemas.microsoft.com/office/powerpoint/2010/main" val="227258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AA0EC-E0A6-4AA9-967D-99139DE026C3}"/>
              </a:ext>
            </a:extLst>
          </p:cNvPr>
          <p:cNvSpPr>
            <a:spLocks noGrp="1"/>
          </p:cNvSpPr>
          <p:nvPr>
            <p:ph type="title"/>
          </p:nvPr>
        </p:nvSpPr>
        <p:spPr/>
        <p:txBody>
          <a:bodyPr/>
          <a:lstStyle/>
          <a:p>
            <a:r>
              <a:rPr lang="en-IN" b="1" dirty="0"/>
              <a:t>In which format the new image should be saved?</a:t>
            </a:r>
          </a:p>
        </p:txBody>
      </p:sp>
      <p:sp>
        <p:nvSpPr>
          <p:cNvPr id="3" name="Content Placeholder 2">
            <a:extLst>
              <a:ext uri="{FF2B5EF4-FFF2-40B4-BE49-F238E27FC236}">
                <a16:creationId xmlns:a16="http://schemas.microsoft.com/office/drawing/2014/main" id="{BD07B856-C754-4786-83C4-77E93C845DC1}"/>
              </a:ext>
            </a:extLst>
          </p:cNvPr>
          <p:cNvSpPr>
            <a:spLocks noGrp="1"/>
          </p:cNvSpPr>
          <p:nvPr>
            <p:ph idx="1"/>
          </p:nvPr>
        </p:nvSpPr>
        <p:spPr/>
        <p:txBody>
          <a:bodyPr/>
          <a:lstStyle/>
          <a:p>
            <a:r>
              <a:rPr lang="en-US" dirty="0"/>
              <a:t>JPG is a lossy format while PNG is a lossless format.</a:t>
            </a:r>
          </a:p>
          <a:p>
            <a:r>
              <a:rPr lang="en-US" dirty="0"/>
              <a:t>JPG is better for photographs while PNG is better for created images.</a:t>
            </a:r>
          </a:p>
          <a:p>
            <a:r>
              <a:rPr lang="en-US" dirty="0"/>
              <a:t>JPG supports the embedding of EXIF data while PNG does not.</a:t>
            </a:r>
          </a:p>
          <a:p>
            <a:r>
              <a:rPr lang="en-US" dirty="0"/>
              <a:t>PNG supports transparency while JPG does not</a:t>
            </a:r>
          </a:p>
          <a:p>
            <a:endParaRPr lang="en-US" dirty="0"/>
          </a:p>
          <a:p>
            <a:r>
              <a:rPr lang="en-US" dirty="0"/>
              <a:t>Due to the above mentioned differences between JPEG and PNG formats we conclude that </a:t>
            </a:r>
            <a:r>
              <a:rPr lang="en-US" b="1" dirty="0"/>
              <a:t>PNG is a better format for the new image to be saved.</a:t>
            </a:r>
            <a:endParaRPr lang="en-IN" b="1" dirty="0"/>
          </a:p>
        </p:txBody>
      </p:sp>
    </p:spTree>
    <p:extLst>
      <p:ext uri="{BB962C8B-B14F-4D97-AF65-F5344CB8AC3E}">
        <p14:creationId xmlns:p14="http://schemas.microsoft.com/office/powerpoint/2010/main" val="185853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0651-70D4-4FCA-B1A7-E0D37F362564}"/>
              </a:ext>
            </a:extLst>
          </p:cNvPr>
          <p:cNvSpPr>
            <a:spLocks noGrp="1"/>
          </p:cNvSpPr>
          <p:nvPr>
            <p:ph type="title"/>
          </p:nvPr>
        </p:nvSpPr>
        <p:spPr/>
        <p:txBody>
          <a:bodyPr/>
          <a:lstStyle/>
          <a:p>
            <a:pPr algn="ctr"/>
            <a:r>
              <a:rPr lang="en-IN" b="1" dirty="0"/>
              <a:t>Image Comparison</a:t>
            </a:r>
          </a:p>
        </p:txBody>
      </p:sp>
      <p:sp>
        <p:nvSpPr>
          <p:cNvPr id="3" name="Content Placeholder 2">
            <a:extLst>
              <a:ext uri="{FF2B5EF4-FFF2-40B4-BE49-F238E27FC236}">
                <a16:creationId xmlns:a16="http://schemas.microsoft.com/office/drawing/2014/main" id="{256753F2-971C-4528-B97C-AA901F8ED607}"/>
              </a:ext>
            </a:extLst>
          </p:cNvPr>
          <p:cNvSpPr>
            <a:spLocks noGrp="1"/>
          </p:cNvSpPr>
          <p:nvPr>
            <p:ph idx="1"/>
          </p:nvPr>
        </p:nvSpPr>
        <p:spPr/>
        <p:txBody>
          <a:bodyPr/>
          <a:lstStyle/>
          <a:p>
            <a:r>
              <a:rPr lang="en-IN" dirty="0"/>
              <a:t>We compare our images using PSNR values.</a:t>
            </a:r>
          </a:p>
          <a:p>
            <a:r>
              <a:rPr lang="en-IN" dirty="0"/>
              <a:t>Different for JPEG and PNG.</a:t>
            </a:r>
          </a:p>
          <a:p>
            <a:endParaRPr lang="en-IN" dirty="0"/>
          </a:p>
          <a:p>
            <a:endParaRPr lang="en-IN" dirty="0"/>
          </a:p>
        </p:txBody>
      </p:sp>
      <p:pic>
        <p:nvPicPr>
          <p:cNvPr id="5" name="Picture 4">
            <a:extLst>
              <a:ext uri="{FF2B5EF4-FFF2-40B4-BE49-F238E27FC236}">
                <a16:creationId xmlns:a16="http://schemas.microsoft.com/office/drawing/2014/main" id="{F9202EB7-D74F-4BBB-B160-956E535134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891428"/>
            <a:ext cx="4080029" cy="1810283"/>
          </a:xfrm>
          <a:prstGeom prst="rect">
            <a:avLst/>
          </a:prstGeom>
        </p:spPr>
      </p:pic>
    </p:spTree>
    <p:extLst>
      <p:ext uri="{BB962C8B-B14F-4D97-AF65-F5344CB8AC3E}">
        <p14:creationId xmlns:p14="http://schemas.microsoft.com/office/powerpoint/2010/main" val="3617651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36761-FA00-40E5-854F-6D7FF74A362E}"/>
              </a:ext>
            </a:extLst>
          </p:cNvPr>
          <p:cNvSpPr>
            <a:spLocks noGrp="1"/>
          </p:cNvSpPr>
          <p:nvPr>
            <p:ph type="title"/>
          </p:nvPr>
        </p:nvSpPr>
        <p:spPr/>
        <p:txBody>
          <a:bodyPr/>
          <a:lstStyle/>
          <a:p>
            <a:pPr algn="ctr"/>
            <a:r>
              <a:rPr lang="en-IN" b="1" dirty="0"/>
              <a:t>Decryption</a:t>
            </a:r>
          </a:p>
        </p:txBody>
      </p:sp>
      <p:sp>
        <p:nvSpPr>
          <p:cNvPr id="3" name="Content Placeholder 2">
            <a:extLst>
              <a:ext uri="{FF2B5EF4-FFF2-40B4-BE49-F238E27FC236}">
                <a16:creationId xmlns:a16="http://schemas.microsoft.com/office/drawing/2014/main" id="{03FB71C3-A3C4-451D-888D-6454922096C2}"/>
              </a:ext>
            </a:extLst>
          </p:cNvPr>
          <p:cNvSpPr>
            <a:spLocks noGrp="1"/>
          </p:cNvSpPr>
          <p:nvPr>
            <p:ph idx="1"/>
          </p:nvPr>
        </p:nvSpPr>
        <p:spPr/>
        <p:txBody>
          <a:bodyPr/>
          <a:lstStyle/>
          <a:p>
            <a:r>
              <a:rPr lang="en-IN" dirty="0"/>
              <a:t>In this case the input will be image which contains the required data.</a:t>
            </a:r>
          </a:p>
          <a:p>
            <a:r>
              <a:rPr lang="en-IN" dirty="0"/>
              <a:t>Decryption key is the number of characters.</a:t>
            </a:r>
          </a:p>
          <a:p>
            <a:r>
              <a:rPr lang="en-IN" dirty="0"/>
              <a:t>Acquiring the replaced bits from the image, and combining them will result in the required text.</a:t>
            </a:r>
          </a:p>
          <a:p>
            <a:r>
              <a:rPr lang="en-IN" dirty="0"/>
              <a:t>Write the text in a different file.</a:t>
            </a:r>
          </a:p>
        </p:txBody>
      </p:sp>
    </p:spTree>
    <p:extLst>
      <p:ext uri="{BB962C8B-B14F-4D97-AF65-F5344CB8AC3E}">
        <p14:creationId xmlns:p14="http://schemas.microsoft.com/office/powerpoint/2010/main" val="3448596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2DF95-3264-44FD-B777-18D06FC385A2}"/>
              </a:ext>
            </a:extLst>
          </p:cNvPr>
          <p:cNvSpPr>
            <a:spLocks noGrp="1"/>
          </p:cNvSpPr>
          <p:nvPr>
            <p:ph type="title"/>
          </p:nvPr>
        </p:nvSpPr>
        <p:spPr/>
        <p:txBody>
          <a:bodyPr/>
          <a:lstStyle/>
          <a:p>
            <a:pPr algn="ctr"/>
            <a:r>
              <a:rPr lang="en-IN" b="1" dirty="0"/>
              <a:t>Extension</a:t>
            </a:r>
          </a:p>
        </p:txBody>
      </p:sp>
      <p:sp>
        <p:nvSpPr>
          <p:cNvPr id="3" name="Content Placeholder 2">
            <a:extLst>
              <a:ext uri="{FF2B5EF4-FFF2-40B4-BE49-F238E27FC236}">
                <a16:creationId xmlns:a16="http://schemas.microsoft.com/office/drawing/2014/main" id="{29A0FB94-3120-4C79-8A90-EFC4F0470507}"/>
              </a:ext>
            </a:extLst>
          </p:cNvPr>
          <p:cNvSpPr>
            <a:spLocks noGrp="1"/>
          </p:cNvSpPr>
          <p:nvPr>
            <p:ph idx="1"/>
          </p:nvPr>
        </p:nvSpPr>
        <p:spPr/>
        <p:txBody>
          <a:bodyPr/>
          <a:lstStyle/>
          <a:p>
            <a:r>
              <a:rPr lang="en-IN" dirty="0"/>
              <a:t>Instead of replacing the last 2 bits of the image pixel, we can set a threshold pixel value based on which number of bits to be replaced will be decided.</a:t>
            </a:r>
          </a:p>
          <a:p>
            <a:endParaRPr lang="en-IN" dirty="0"/>
          </a:p>
          <a:p>
            <a:r>
              <a:rPr lang="en-IN" dirty="0"/>
              <a:t>We can not </a:t>
            </a:r>
            <a:r>
              <a:rPr lang="en-IN"/>
              <a:t>only encrypt </a:t>
            </a:r>
            <a:r>
              <a:rPr lang="en-IN" dirty="0"/>
              <a:t>text in an image, but also encrypt </a:t>
            </a:r>
          </a:p>
          <a:p>
            <a:pPr marL="0" indent="0">
              <a:buNone/>
            </a:pPr>
            <a:r>
              <a:rPr lang="en-IN" b="1" dirty="0"/>
              <a:t>“An IMAGE in an IMAGE”</a:t>
            </a:r>
          </a:p>
          <a:p>
            <a:pPr marL="0" indent="0">
              <a:buNone/>
            </a:pPr>
            <a:endParaRPr lang="en-IN" dirty="0"/>
          </a:p>
        </p:txBody>
      </p:sp>
    </p:spTree>
    <p:extLst>
      <p:ext uri="{BB962C8B-B14F-4D97-AF65-F5344CB8AC3E}">
        <p14:creationId xmlns:p14="http://schemas.microsoft.com/office/powerpoint/2010/main" val="420807788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
  <TotalTime>94</TotalTime>
  <Words>386</Words>
  <Application>Microsoft Office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Calibri Light</vt:lpstr>
      <vt:lpstr>Century Gothic</vt:lpstr>
      <vt:lpstr>Office Theme</vt:lpstr>
      <vt:lpstr>Mesh</vt:lpstr>
      <vt:lpstr>Digital Image Processing</vt:lpstr>
      <vt:lpstr>What is Steganography?</vt:lpstr>
      <vt:lpstr>  Encryption of Text in an Image Implementation:  </vt:lpstr>
      <vt:lpstr>Original Image</vt:lpstr>
      <vt:lpstr>Image after Encryption</vt:lpstr>
      <vt:lpstr>In which format the new image should be saved?</vt:lpstr>
      <vt:lpstr>Image Comparison</vt:lpstr>
      <vt:lpstr>Decryption</vt:lpstr>
      <vt:lpstr>Extension</vt:lpstr>
      <vt:lpstr>PowerPoint Presentation</vt:lpstr>
      <vt:lpstr>Applications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Image Processing</dc:title>
  <dc:creator>sahil</dc:creator>
  <cp:lastModifiedBy>sahil</cp:lastModifiedBy>
  <cp:revision>9</cp:revision>
  <dcterms:created xsi:type="dcterms:W3CDTF">2019-11-18T10:51:45Z</dcterms:created>
  <dcterms:modified xsi:type="dcterms:W3CDTF">2019-11-22T03:47:47Z</dcterms:modified>
</cp:coreProperties>
</file>

<file path=docProps/thumbnail.jpeg>
</file>